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39A7EB-1CF8-ED4A-9ED3-0967CE6B943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282913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9A7EB-1CF8-ED4A-9ED3-0967CE6B943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413442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9A7EB-1CF8-ED4A-9ED3-0967CE6B943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375683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9A7EB-1CF8-ED4A-9ED3-0967CE6B943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164812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9A7EB-1CF8-ED4A-9ED3-0967CE6B9432}"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3100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39A7EB-1CF8-ED4A-9ED3-0967CE6B9432}"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34227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39A7EB-1CF8-ED4A-9ED3-0967CE6B9432}"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226045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39A7EB-1CF8-ED4A-9ED3-0967CE6B9432}"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41924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9A7EB-1CF8-ED4A-9ED3-0967CE6B9432}"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364666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9A7EB-1CF8-ED4A-9ED3-0967CE6B9432}"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346409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9A7EB-1CF8-ED4A-9ED3-0967CE6B9432}"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0DD43-96D7-DE45-B31E-6CA309876D9B}" type="slidenum">
              <a:rPr lang="en-US" smtClean="0"/>
              <a:t>‹#›</a:t>
            </a:fld>
            <a:endParaRPr lang="en-US"/>
          </a:p>
        </p:txBody>
      </p:sp>
    </p:spTree>
    <p:extLst>
      <p:ext uri="{BB962C8B-B14F-4D97-AF65-F5344CB8AC3E}">
        <p14:creationId xmlns:p14="http://schemas.microsoft.com/office/powerpoint/2010/main" val="50995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9A7EB-1CF8-ED4A-9ED3-0967CE6B9432}" type="datetimeFigureOut">
              <a:rPr lang="en-US" smtClean="0"/>
              <a:t>1/31/2024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0DD43-96D7-DE45-B31E-6CA309876D9B}" type="slidenum">
              <a:rPr lang="en-US" smtClean="0"/>
              <a:t>‹#›</a:t>
            </a:fld>
            <a:endParaRPr lang="en-US"/>
          </a:p>
        </p:txBody>
      </p:sp>
    </p:spTree>
    <p:extLst>
      <p:ext uri="{BB962C8B-B14F-4D97-AF65-F5344CB8AC3E}">
        <p14:creationId xmlns:p14="http://schemas.microsoft.com/office/powerpoint/2010/main" val="1984191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search?q=paired%20reading%20site%3Ayoutube.com&amp;safe=active&amp;ved=2ahUKEwiug46G3oeEAxU4WkEAHdo2D7oQ2wF6BAgMEAE&amp;ei=Yku6Za7KDbi0hbIP2u280As#fpstate=ive&amp;vld=cid:ff6fc02b,vid:RJmXBQ59sxE,st:0"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children-ha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598613"/>
            <a:ext cx="5556250" cy="2544763"/>
          </a:xfrm>
          <a:prstGeom prst="rect">
            <a:avLst/>
          </a:prstGeom>
          <a:extLst>
            <a:ext uri="{909E8E84-426E-40dd-AFC4-6F175D3DCCD1}">
              <a14:hiddenFill xmlns="" xmlns:a14="http://schemas.microsoft.com/office/drawing/2010/main">
                <a:solidFill>
                  <a:srgbClr val="FFFFFF"/>
                </a:solidFill>
              </a14:hiddenFill>
            </a:ext>
          </a:extLst>
        </p:spPr>
      </p:pic>
      <p:pic>
        <p:nvPicPr>
          <p:cNvPr id="6" name="Picture 5" descr="Logo&#10;&#10;Description automatically generated with medium confidence">
            <a:extLst>
              <a:ext uri="{FF2B5EF4-FFF2-40B4-BE49-F238E27FC236}">
                <a16:creationId xmlns:a16="http://schemas.microsoft.com/office/drawing/2014/main" id="{5A44E125-E6DF-4283-860B-42FA6EE9DE31}"/>
              </a:ext>
            </a:extLst>
          </p:cNvPr>
          <p:cNvPicPr>
            <a:picLocks noChangeAspect="1"/>
          </p:cNvPicPr>
          <p:nvPr/>
        </p:nvPicPr>
        <p:blipFill>
          <a:blip r:embed="rId3"/>
          <a:stretch>
            <a:fillRect/>
          </a:stretch>
        </p:blipFill>
        <p:spPr>
          <a:xfrm>
            <a:off x="6113463" y="1598613"/>
            <a:ext cx="2546350" cy="2544763"/>
          </a:xfrm>
          <a:prstGeom prst="rect">
            <a:avLst/>
          </a:prstGeom>
        </p:spPr>
      </p:pic>
      <p:sp>
        <p:nvSpPr>
          <p:cNvPr id="2" name="Title 1"/>
          <p:cNvSpPr>
            <a:spLocks noGrp="1"/>
          </p:cNvSpPr>
          <p:nvPr>
            <p:ph type="ctrTitle"/>
          </p:nvPr>
        </p:nvSpPr>
        <p:spPr>
          <a:xfrm>
            <a:off x="628650" y="5358141"/>
            <a:ext cx="7886700" cy="942664"/>
          </a:xfrm>
        </p:spPr>
        <p:txBody>
          <a:bodyPr vert="horz" lIns="91440" tIns="45720" rIns="91440" bIns="45720" rtlCol="0" anchor="ctr">
            <a:normAutofit/>
          </a:bodyPr>
          <a:lstStyle/>
          <a:p>
            <a:pPr defTabSz="914400">
              <a:lnSpc>
                <a:spcPct val="90000"/>
              </a:lnSpc>
            </a:pPr>
            <a:br>
              <a:rPr lang="en-US" sz="1500" b="1" kern="1200">
                <a:ln w="25400">
                  <a:solidFill>
                    <a:srgbClr val="000000"/>
                  </a:solidFill>
                  <a:round/>
                  <a:headEnd/>
                  <a:tailEnd/>
                </a:ln>
                <a:solidFill>
                  <a:schemeClr val="tx1"/>
                </a:solidFill>
                <a:latin typeface="+mj-lt"/>
                <a:ea typeface="+mj-ea"/>
                <a:cs typeface="+mj-cs"/>
              </a:rPr>
            </a:br>
            <a:r>
              <a:rPr lang="en-US" sz="1500" b="1" kern="1200">
                <a:ln w="25400">
                  <a:solidFill>
                    <a:srgbClr val="000000"/>
                  </a:solidFill>
                  <a:round/>
                  <a:headEnd/>
                  <a:tailEnd/>
                </a:ln>
                <a:solidFill>
                  <a:schemeClr val="tx1"/>
                </a:solidFill>
                <a:latin typeface="+mj-lt"/>
                <a:ea typeface="+mj-ea"/>
                <a:cs typeface="+mj-cs"/>
              </a:rPr>
              <a:t>Good Shepherd Primary &amp; Nursery School</a:t>
            </a:r>
            <a:br>
              <a:rPr lang="en-US" sz="1500" b="1" kern="1200">
                <a:ln w="25400">
                  <a:solidFill>
                    <a:srgbClr val="000000"/>
                  </a:solidFill>
                  <a:round/>
                  <a:headEnd/>
                  <a:tailEnd/>
                </a:ln>
                <a:solidFill>
                  <a:schemeClr val="tx1"/>
                </a:solidFill>
                <a:latin typeface="+mj-lt"/>
                <a:ea typeface="+mj-ea"/>
                <a:cs typeface="+mj-cs"/>
              </a:rPr>
            </a:br>
            <a:r>
              <a:rPr lang="en-US" sz="1500" b="1" kern="1200">
                <a:ln w="25400">
                  <a:solidFill>
                    <a:srgbClr val="000000"/>
                  </a:solidFill>
                  <a:round/>
                  <a:headEnd/>
                  <a:tailEnd/>
                </a:ln>
                <a:solidFill>
                  <a:schemeClr val="tx1"/>
                </a:solidFill>
                <a:latin typeface="+mj-lt"/>
                <a:ea typeface="+mj-ea"/>
                <a:cs typeface="+mj-cs"/>
              </a:rPr>
              <a:t>Paired Reading </a:t>
            </a:r>
            <a:br>
              <a:rPr lang="en-US" sz="1500" b="1" kern="1200">
                <a:ln w="25400">
                  <a:solidFill>
                    <a:srgbClr val="000000"/>
                  </a:solidFill>
                  <a:round/>
                  <a:headEnd/>
                  <a:tailEnd/>
                </a:ln>
                <a:solidFill>
                  <a:schemeClr val="tx1"/>
                </a:solidFill>
                <a:latin typeface="+mj-lt"/>
                <a:ea typeface="+mj-ea"/>
                <a:cs typeface="+mj-cs"/>
              </a:rPr>
            </a:br>
            <a:endParaRPr lang="en-US" sz="1500" kern="1200">
              <a:solidFill>
                <a:schemeClr val="tx1"/>
              </a:solidFill>
              <a:latin typeface="+mj-lt"/>
              <a:ea typeface="+mj-ea"/>
              <a:cs typeface="+mj-cs"/>
            </a:endParaRPr>
          </a:p>
        </p:txBody>
      </p:sp>
    </p:spTree>
    <p:extLst>
      <p:ext uri="{BB962C8B-B14F-4D97-AF65-F5344CB8AC3E}">
        <p14:creationId xmlns:p14="http://schemas.microsoft.com/office/powerpoint/2010/main" val="101431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NEW WAYS OF HELPING</a:t>
            </a:r>
            <a:br>
              <a:rPr lang="en-GB">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US" sz="2200"/>
              <a:t>When your child gets a word wrong, you just tell your child what that</a:t>
            </a:r>
            <a:r>
              <a:rPr lang="en-GB" sz="2200"/>
              <a:t> </a:t>
            </a:r>
            <a:r>
              <a:rPr lang="en-US" sz="2200"/>
              <a:t>word says. You say the word right, then your child says it after you. You</a:t>
            </a:r>
            <a:r>
              <a:rPr lang="en-GB" sz="2200"/>
              <a:t> </a:t>
            </a:r>
            <a:r>
              <a:rPr lang="en-US" sz="2200"/>
              <a:t>DON’T make the child struggle and struggle, or ‘break it up’ or ‘sound it out.’ Don’t worry if you come to a word neither of you are sure about –</a:t>
            </a:r>
            <a:r>
              <a:rPr lang="en-GB" sz="2200"/>
              <a:t> </a:t>
            </a:r>
            <a:r>
              <a:rPr lang="en-US" sz="2200"/>
              <a:t>just look it up or ask someone.</a:t>
            </a:r>
          </a:p>
          <a:p>
            <a:pPr marL="0" indent="0">
              <a:lnSpc>
                <a:spcPct val="90000"/>
              </a:lnSpc>
              <a:buNone/>
            </a:pPr>
            <a:endParaRPr lang="en-US" sz="2200"/>
          </a:p>
          <a:p>
            <a:pPr marL="0" indent="0">
              <a:lnSpc>
                <a:spcPct val="90000"/>
              </a:lnSpc>
              <a:buNone/>
            </a:pPr>
            <a:r>
              <a:rPr lang="en-US" sz="2200"/>
              <a:t>BUT don’t jump in and put the word right straight away. Give the child 4</a:t>
            </a:r>
            <a:r>
              <a:rPr lang="en-GB" sz="2200"/>
              <a:t> </a:t>
            </a:r>
            <a:r>
              <a:rPr lang="en-US" sz="2200"/>
              <a:t>or 5 seconds to see if they will put it right themselves. However, if your</a:t>
            </a:r>
            <a:r>
              <a:rPr lang="en-GB" sz="2200"/>
              <a:t> </a:t>
            </a:r>
            <a:r>
              <a:rPr lang="en-US" sz="2200"/>
              <a:t>child zooms straight past a mistake without noticing it, you may have to</a:t>
            </a:r>
            <a:r>
              <a:rPr lang="en-GB" sz="2200"/>
              <a:t> </a:t>
            </a:r>
            <a:r>
              <a:rPr lang="en-US" sz="2200"/>
              <a:t>point out the mistake a bit quicker.</a:t>
            </a:r>
            <a:endParaRPr lang="en-GB" sz="2200"/>
          </a:p>
          <a:p>
            <a:pPr>
              <a:lnSpc>
                <a:spcPct val="90000"/>
              </a:lnSpc>
            </a:pPr>
            <a:endParaRPr lang="en-GB" sz="2200"/>
          </a:p>
          <a:p>
            <a:pPr>
              <a:lnSpc>
                <a:spcPct val="90000"/>
              </a:lnSpc>
            </a:pPr>
            <a:endParaRPr lang="en-US" sz="2200"/>
          </a:p>
        </p:txBody>
      </p:sp>
    </p:spTree>
    <p:extLst>
      <p:ext uri="{BB962C8B-B14F-4D97-AF65-F5344CB8AC3E}">
        <p14:creationId xmlns:p14="http://schemas.microsoft.com/office/powerpoint/2010/main" val="92218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ands holding an open book">
            <a:extLst>
              <a:ext uri="{FF2B5EF4-FFF2-40B4-BE49-F238E27FC236}">
                <a16:creationId xmlns:a16="http://schemas.microsoft.com/office/drawing/2014/main" id="{04ABEAD8-C66F-1464-6606-DDFEFF51A443}"/>
              </a:ext>
            </a:extLst>
          </p:cNvPr>
          <p:cNvPicPr>
            <a:picLocks noChangeAspect="1"/>
          </p:cNvPicPr>
          <p:nvPr/>
        </p:nvPicPr>
        <p:blipFill rotWithShape="1">
          <a:blip r:embed="rId2"/>
          <a:srcRect l="3810" r="7189" b="-2"/>
          <a:stretch/>
        </p:blipFill>
        <p:spPr>
          <a:xfrm>
            <a:off x="20" y="1"/>
            <a:ext cx="914398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78356" y="1071350"/>
            <a:ext cx="3581372" cy="1339382"/>
          </a:xfrm>
        </p:spPr>
        <p:txBody>
          <a:bodyPr>
            <a:normAutofit/>
          </a:bodyPr>
          <a:lstStyle/>
          <a:p>
            <a:r>
              <a:rPr lang="en-US" sz="3100"/>
              <a:t>And</a:t>
            </a:r>
            <a:r>
              <a:rPr lang="is-IS" sz="3100"/>
              <a:t>…...</a:t>
            </a:r>
            <a:endParaRPr lang="en-US" sz="31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91989" y="2547257"/>
            <a:ext cx="3343834" cy="3109740"/>
          </a:xfrm>
        </p:spPr>
        <p:txBody>
          <a:bodyPr anchor="ctr">
            <a:normAutofit/>
          </a:bodyPr>
          <a:lstStyle/>
          <a:p>
            <a:pPr marL="0" indent="0">
              <a:buNone/>
            </a:pPr>
            <a:r>
              <a:rPr lang="en-US" sz="1700"/>
              <a:t>Praise </a:t>
            </a:r>
            <a:endParaRPr lang="en-GB" sz="1700"/>
          </a:p>
          <a:p>
            <a:r>
              <a:rPr lang="en-US" sz="1700"/>
              <a:t>good reading of hard words,</a:t>
            </a:r>
            <a:endParaRPr lang="en-GB" sz="1700"/>
          </a:p>
          <a:p>
            <a:r>
              <a:rPr lang="en-US" sz="1700"/>
              <a:t>getting all the words in a sentence right </a:t>
            </a:r>
            <a:endParaRPr lang="en-GB" sz="1700"/>
          </a:p>
          <a:p>
            <a:r>
              <a:rPr lang="en-US" sz="1700"/>
              <a:t>putting wrong words right before you help (self correction)</a:t>
            </a:r>
            <a:endParaRPr lang="en-GB" sz="1700"/>
          </a:p>
          <a:p>
            <a:endParaRPr lang="en-US" sz="1700"/>
          </a:p>
        </p:txBody>
      </p:sp>
    </p:spTree>
    <p:extLst>
      <p:ext uri="{BB962C8B-B14F-4D97-AF65-F5344CB8AC3E}">
        <p14:creationId xmlns:p14="http://schemas.microsoft.com/office/powerpoint/2010/main" val="194176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nSpc>
                <a:spcPct val="90000"/>
              </a:lnSpc>
            </a:pPr>
            <a:r>
              <a:rPr lang="en-US">
                <a:solidFill>
                  <a:srgbClr val="FFFFFF"/>
                </a:solidFill>
              </a:rPr>
              <a:t>Pointing at words.  The answer is “yes” or “no”. </a:t>
            </a:r>
            <a:br>
              <a:rPr lang="en-GB">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a:t>On a hard book, or when the child is tired or not concentrating well,</a:t>
            </a:r>
            <a:r>
              <a:rPr lang="en-GB"/>
              <a:t> </a:t>
            </a:r>
            <a:r>
              <a:rPr lang="en-US"/>
              <a:t>pointing might help. But only do it when necessary, not all the time. And if the child can do it rather than you, that is better. Sometimes both can</a:t>
            </a:r>
            <a:r>
              <a:rPr lang="en-GB"/>
              <a:t> </a:t>
            </a:r>
            <a:r>
              <a:rPr lang="en-US"/>
              <a:t>point together.</a:t>
            </a:r>
            <a:endParaRPr lang="en-GB"/>
          </a:p>
          <a:p>
            <a:endParaRPr lang="en-US" dirty="0"/>
          </a:p>
        </p:txBody>
      </p:sp>
    </p:spTree>
    <p:extLst>
      <p:ext uri="{BB962C8B-B14F-4D97-AF65-F5344CB8AC3E}">
        <p14:creationId xmlns:p14="http://schemas.microsoft.com/office/powerpoint/2010/main" val="269483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adhesive taps and pen on open notebook">
            <a:extLst>
              <a:ext uri="{FF2B5EF4-FFF2-40B4-BE49-F238E27FC236}">
                <a16:creationId xmlns:a16="http://schemas.microsoft.com/office/drawing/2014/main" id="{11EA4F67-C24D-B49C-7254-F1D2CA3DB3DE}"/>
              </a:ext>
            </a:extLst>
          </p:cNvPr>
          <p:cNvPicPr>
            <a:picLocks noChangeAspect="1"/>
          </p:cNvPicPr>
          <p:nvPr/>
        </p:nvPicPr>
        <p:blipFill rotWithShape="1">
          <a:blip r:embed="rId2"/>
          <a:srcRect r="10999" b="-2"/>
          <a:stretch/>
        </p:blipFill>
        <p:spPr>
          <a:xfrm>
            <a:off x="20" y="1"/>
            <a:ext cx="914398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78356" y="1071350"/>
            <a:ext cx="3581372" cy="1339382"/>
          </a:xfrm>
        </p:spPr>
        <p:txBody>
          <a:bodyPr vert="horz" lIns="91440" tIns="45720" rIns="91440" bIns="45720" rtlCol="0" anchor="ctr">
            <a:normAutofit/>
          </a:bodyPr>
          <a:lstStyle/>
          <a:p>
            <a:pPr defTabSz="914400">
              <a:lnSpc>
                <a:spcPct val="90000"/>
              </a:lnSpc>
            </a:pPr>
            <a:r>
              <a:rPr lang="en-US" sz="3100"/>
              <a:t>Paired Reading Diary </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891989" y="2547257"/>
            <a:ext cx="3343834" cy="3109740"/>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1700"/>
              <a:t>Note down the date, what was read, for how long, who helped and any</a:t>
            </a:r>
          </a:p>
          <a:p>
            <a:pPr indent="-228600" defTabSz="914400">
              <a:lnSpc>
                <a:spcPct val="90000"/>
              </a:lnSpc>
              <a:buFont typeface="Arial" panose="020B0604020202020204" pitchFamily="34" charset="0"/>
              <a:buChar char="•"/>
            </a:pPr>
            <a:r>
              <a:rPr lang="en-US" sz="1700"/>
              <a:t>comments about how well the child did. This can be taken into school each week by the child to show the teacher – who will give more praise and write their own comment.</a:t>
            </a:r>
          </a:p>
          <a:p>
            <a:pPr indent="-228600" defTabSz="914400">
              <a:lnSpc>
                <a:spcPct val="90000"/>
              </a:lnSpc>
              <a:buFont typeface="Arial" panose="020B0604020202020204" pitchFamily="34" charset="0"/>
              <a:buChar char="•"/>
            </a:pPr>
            <a:endParaRPr lang="en-US" sz="1700"/>
          </a:p>
        </p:txBody>
      </p:sp>
    </p:spTree>
    <p:extLst>
      <p:ext uri="{BB962C8B-B14F-4D97-AF65-F5344CB8AC3E}">
        <p14:creationId xmlns:p14="http://schemas.microsoft.com/office/powerpoint/2010/main" val="367250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HOW TO DO IT</a:t>
            </a:r>
            <a:br>
              <a:rPr lang="en-GB">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lnSpc>
                <a:spcPct val="90000"/>
              </a:lnSpc>
              <a:buNone/>
            </a:pPr>
            <a:r>
              <a:rPr lang="en-US" sz="2200"/>
              <a:t>To start with, especially when reading something which is hard for your child, you and your child both read the words out loud together. You must not go too fast. Make your speed the same as your child’s. This helps the child through the hard bits and gives a good example of how to read well. Your child must read every word. If your child struggles and then gets it right, show you are pleased. But if your child hasn’t said the word right in 4-5 seconds, just say it right yourself again, then let the child say it right as well, then carry on. If your child rushes past mistakes, you might have to put them right a bit quicker.</a:t>
            </a:r>
            <a:endParaRPr lang="en-GB" sz="2200"/>
          </a:p>
          <a:p>
            <a:pPr marL="0" indent="0">
              <a:lnSpc>
                <a:spcPct val="90000"/>
              </a:lnSpc>
              <a:buNone/>
            </a:pPr>
            <a:endParaRPr lang="en-US" sz="2200"/>
          </a:p>
        </p:txBody>
      </p:sp>
    </p:spTree>
    <p:extLst>
      <p:ext uri="{BB962C8B-B14F-4D97-AF65-F5344CB8AC3E}">
        <p14:creationId xmlns:p14="http://schemas.microsoft.com/office/powerpoint/2010/main" val="222768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a:normAutofit/>
          </a:bodyPr>
          <a:lstStyle/>
          <a:p>
            <a:r>
              <a:rPr lang="en-US" dirty="0"/>
              <a:t>And</a:t>
            </a:r>
            <a:r>
              <a:rPr lang="is-IS" dirty="0"/>
              <a:t>….</a:t>
            </a:r>
            <a:endParaRPr lang="en-US"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527386" y="1934989"/>
            <a:ext cx="3583036" cy="281827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4421221" y="1984443"/>
            <a:ext cx="4094129" cy="4192520"/>
          </a:xfrm>
        </p:spPr>
        <p:txBody>
          <a:bodyPr>
            <a:normAutofit/>
          </a:bodyPr>
          <a:lstStyle/>
          <a:p>
            <a:pPr>
              <a:lnSpc>
                <a:spcPct val="90000"/>
              </a:lnSpc>
            </a:pPr>
            <a:r>
              <a:rPr lang="en-US" sz="3000"/>
              <a:t>Make sure your child looks at the words. Especially on hard reading, it can help if one of you points to the word you are both reading with a finger. It’s best if your child will do the pointing.</a:t>
            </a:r>
            <a:endParaRPr lang="en-GB" sz="3000"/>
          </a:p>
          <a:p>
            <a:pPr marL="0" indent="0">
              <a:lnSpc>
                <a:spcPct val="90000"/>
              </a:lnSpc>
              <a:buNone/>
            </a:pPr>
            <a:endParaRPr lang="en-US" sz="3000"/>
          </a:p>
        </p:txBody>
      </p:sp>
    </p:spTree>
    <p:extLst>
      <p:ext uri="{BB962C8B-B14F-4D97-AF65-F5344CB8AC3E}">
        <p14:creationId xmlns:p14="http://schemas.microsoft.com/office/powerpoint/2010/main" val="382662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a:normAutofit/>
          </a:bodyPr>
          <a:lstStyle/>
          <a:p>
            <a:pPr>
              <a:lnSpc>
                <a:spcPct val="90000"/>
              </a:lnSpc>
            </a:pPr>
            <a:r>
              <a:rPr lang="en-US" dirty="0"/>
              <a:t>Reading Alone</a:t>
            </a:r>
            <a:br>
              <a:rPr lang="en-GB" dirty="0"/>
            </a:br>
            <a:endParaRPr lang="en-US"/>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oks">
            <a:extLst>
              <a:ext uri="{FF2B5EF4-FFF2-40B4-BE49-F238E27FC236}">
                <a16:creationId xmlns:a16="http://schemas.microsoft.com/office/drawing/2014/main" id="{596F4BBF-3D36-E6C6-942E-DF105709C1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4421221" y="1984443"/>
            <a:ext cx="4094129" cy="4192520"/>
          </a:xfrm>
        </p:spPr>
        <p:txBody>
          <a:bodyPr>
            <a:normAutofit/>
          </a:bodyPr>
          <a:lstStyle/>
          <a:p>
            <a:pPr>
              <a:lnSpc>
                <a:spcPct val="90000"/>
              </a:lnSpc>
            </a:pPr>
            <a:r>
              <a:rPr lang="en-US" sz="2000"/>
              <a:t>When you are Reading Together and your child feels good enough, he or she might want to read a bit alone. You should agree on a way for your  child to signal for you to stop Reading Together.</a:t>
            </a:r>
            <a:endParaRPr lang="en-GB" sz="2000"/>
          </a:p>
          <a:p>
            <a:pPr>
              <a:lnSpc>
                <a:spcPct val="90000"/>
              </a:lnSpc>
            </a:pPr>
            <a:r>
              <a:rPr lang="en-US" sz="2000"/>
              <a:t>This could be a knock, a sign or a squeeze. Some children like to nudge you. The signal must be clear, easy to do and agreed between you before you start. (You don’t want your child to have to say “be quiet”, or they will lose track of the reading).</a:t>
            </a:r>
            <a:endParaRPr lang="en-GB" sz="2000"/>
          </a:p>
          <a:p>
            <a:pPr>
              <a:lnSpc>
                <a:spcPct val="90000"/>
              </a:lnSpc>
            </a:pPr>
            <a:endParaRPr lang="en-US" sz="2000"/>
          </a:p>
        </p:txBody>
      </p:sp>
    </p:spTree>
    <p:extLst>
      <p:ext uri="{BB962C8B-B14F-4D97-AF65-F5344CB8AC3E}">
        <p14:creationId xmlns:p14="http://schemas.microsoft.com/office/powerpoint/2010/main" val="411332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365125"/>
            <a:ext cx="4045020" cy="1325563"/>
          </a:xfrm>
        </p:spPr>
        <p:txBody>
          <a:bodyPr>
            <a:normAutofit/>
          </a:bodyPr>
          <a:lstStyle/>
          <a:p>
            <a:r>
              <a:rPr lang="en-US" dirty="0"/>
              <a:t>Taking turns</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825625"/>
            <a:ext cx="4045020" cy="4351338"/>
          </a:xfrm>
        </p:spPr>
        <p:txBody>
          <a:bodyPr>
            <a:normAutofit/>
          </a:bodyPr>
          <a:lstStyle/>
          <a:p>
            <a:pPr marL="0" indent="0">
              <a:lnSpc>
                <a:spcPct val="90000"/>
              </a:lnSpc>
              <a:buNone/>
            </a:pPr>
            <a:r>
              <a:rPr lang="en-US" sz="1500"/>
              <a:t>When the child signals, you stop reading out loud straight away, and praise the child for being confident.</a:t>
            </a:r>
          </a:p>
          <a:p>
            <a:pPr marL="0" indent="0">
              <a:lnSpc>
                <a:spcPct val="90000"/>
              </a:lnSpc>
              <a:buNone/>
            </a:pPr>
            <a:endParaRPr lang="en-GB" sz="1500"/>
          </a:p>
          <a:p>
            <a:pPr marL="0" indent="0">
              <a:lnSpc>
                <a:spcPct val="90000"/>
              </a:lnSpc>
              <a:buNone/>
            </a:pPr>
            <a:r>
              <a:rPr lang="en-US" sz="1500"/>
              <a:t>When Reading Alone, sooner or later your child will struggle for more than 5 seconds, or struggle and get it wrong. Then you read the word out loud right for your child and make sure your child says it right as well.</a:t>
            </a:r>
          </a:p>
          <a:p>
            <a:pPr marL="0" indent="0">
              <a:lnSpc>
                <a:spcPct val="90000"/>
              </a:lnSpc>
              <a:buNone/>
            </a:pPr>
            <a:endParaRPr lang="en-GB" sz="1500"/>
          </a:p>
          <a:p>
            <a:pPr marL="0" indent="0">
              <a:lnSpc>
                <a:spcPct val="90000"/>
              </a:lnSpc>
              <a:buNone/>
            </a:pPr>
            <a:r>
              <a:rPr lang="en-US" sz="1500"/>
              <a:t>Then you both go on reading out loud Together again, to get back into a flow. Soon your child will again feel good enough to read alone and signal you to be quiet. You will go on like this, switching from Reading Together to Reading Alone to give the child just as much help as they need. </a:t>
            </a:r>
          </a:p>
          <a:p>
            <a:pPr marL="0" indent="0">
              <a:lnSpc>
                <a:spcPct val="90000"/>
              </a:lnSpc>
              <a:buNone/>
            </a:pPr>
            <a:endParaRPr lang="en-US" sz="1500"/>
          </a:p>
          <a:p>
            <a:pPr marL="0" indent="0">
              <a:lnSpc>
                <a:spcPct val="90000"/>
              </a:lnSpc>
              <a:buNone/>
            </a:pPr>
            <a:r>
              <a:rPr lang="en-US" sz="1500"/>
              <a:t>You will Read Together more on hard books, less on easy books.</a:t>
            </a:r>
            <a:endParaRPr lang="en-GB" sz="1500"/>
          </a:p>
          <a:p>
            <a:pPr marL="0" indent="0">
              <a:lnSpc>
                <a:spcPct val="90000"/>
              </a:lnSpc>
              <a:buNone/>
            </a:pPr>
            <a:endParaRPr lang="en-GB" sz="1500"/>
          </a:p>
          <a:p>
            <a:pPr>
              <a:lnSpc>
                <a:spcPct val="90000"/>
              </a:lnSpc>
            </a:pPr>
            <a:endParaRPr lang="en-US" sz="150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915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1157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Be clear with your child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US" sz="2500"/>
              <a:t>Try to make sure you stick to these “Rules”, at least for the first few weeks. If you don’t you may get in a muddle. Make sure you don’t do each other’s “job”.</a:t>
            </a:r>
          </a:p>
          <a:p>
            <a:pPr>
              <a:lnSpc>
                <a:spcPct val="90000"/>
              </a:lnSpc>
            </a:pPr>
            <a:r>
              <a:rPr lang="en-US" sz="2500"/>
              <a:t>The child signals you to stop reading aloud – don’t decide to go quiet when you feel like it. Also, when the child makes a mistake Reading Alone, you must correct it and go back to Reading Together. The child might ask for you only to give them the word they got stuck on – but that’s not what the Rules say!</a:t>
            </a:r>
            <a:endParaRPr lang="en-GB" sz="2500"/>
          </a:p>
          <a:p>
            <a:pPr>
              <a:lnSpc>
                <a:spcPct val="90000"/>
              </a:lnSpc>
            </a:pPr>
            <a:endParaRPr lang="en-GB" sz="2500"/>
          </a:p>
          <a:p>
            <a:pPr marL="0" indent="0">
              <a:lnSpc>
                <a:spcPct val="90000"/>
              </a:lnSpc>
              <a:buNone/>
            </a:pPr>
            <a:endParaRPr lang="en-US" sz="2500"/>
          </a:p>
        </p:txBody>
      </p:sp>
    </p:spTree>
    <p:extLst>
      <p:ext uri="{BB962C8B-B14F-4D97-AF65-F5344CB8AC3E}">
        <p14:creationId xmlns:p14="http://schemas.microsoft.com/office/powerpoint/2010/main" val="413534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Arc 1032">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37777" y="3520677"/>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656111" y="2322864"/>
            <a:ext cx="4118317" cy="2387600"/>
          </a:xfrm>
        </p:spPr>
        <p:txBody>
          <a:bodyPr anchor="b">
            <a:normAutofit/>
          </a:bodyPr>
          <a:lstStyle/>
          <a:p>
            <a:pPr algn="l"/>
            <a:r>
              <a:rPr lang="en-US" dirty="0"/>
              <a:t>Enjoy this special time with your child</a:t>
            </a:r>
          </a:p>
        </p:txBody>
      </p:sp>
      <p:pic>
        <p:nvPicPr>
          <p:cNvPr id="1026" name="Picture 2" descr="20 Inspiring Reading Quotes for Book Lovers - Imagination Soup">
            <a:extLst>
              <a:ext uri="{FF2B5EF4-FFF2-40B4-BE49-F238E27FC236}">
                <a16:creationId xmlns:a16="http://schemas.microsoft.com/office/drawing/2014/main" id="{CD122371-70E8-9EA5-B5B8-169829EBBB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3299" y="654567"/>
            <a:ext cx="3876962" cy="3246955"/>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938" y="447363"/>
            <a:ext cx="550605"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087D3F5-A507-9D7C-DFF1-99BA77638258}"/>
              </a:ext>
            </a:extLst>
          </p:cNvPr>
          <p:cNvSpPr txBox="1"/>
          <p:nvPr/>
        </p:nvSpPr>
        <p:spPr>
          <a:xfrm>
            <a:off x="1513643" y="4770718"/>
            <a:ext cx="6116714" cy="1477328"/>
          </a:xfrm>
          <a:prstGeom prst="rect">
            <a:avLst/>
          </a:prstGeom>
          <a:noFill/>
        </p:spPr>
        <p:txBody>
          <a:bodyPr wrap="square" rtlCol="0">
            <a:spAutoFit/>
          </a:bodyPr>
          <a:lstStyle/>
          <a:p>
            <a:r>
              <a:rPr lang="en-GB" dirty="0">
                <a:hlinkClick r:id="rId3"/>
              </a:rPr>
              <a:t>https://www.google.co.uk/search?q=paired%20reading%20site%3Ayoutube.com&amp;safe=active&amp;ved=2ahUKEwiug46G3oeEAxU4WkEAHdo2D7oQ2wF6BAgMEAE&amp;ei=Yku6Za7KDbi0hbIP2u280As#fpstate=ive&amp;vld=cid:ff6fc02b,vid:RJmXBQ59sxE,st:0</a:t>
            </a:r>
            <a:endParaRPr lang="en-GB" dirty="0"/>
          </a:p>
          <a:p>
            <a:endParaRPr lang="en-GB" dirty="0"/>
          </a:p>
        </p:txBody>
      </p:sp>
    </p:spTree>
    <p:extLst>
      <p:ext uri="{BB962C8B-B14F-4D97-AF65-F5344CB8AC3E}">
        <p14:creationId xmlns:p14="http://schemas.microsoft.com/office/powerpoint/2010/main" val="4382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519" y="741391"/>
            <a:ext cx="3448311" cy="1616203"/>
          </a:xfrm>
        </p:spPr>
        <p:txBody>
          <a:bodyPr anchor="b">
            <a:normAutofit/>
          </a:bodyPr>
          <a:lstStyle/>
          <a:p>
            <a:r>
              <a:rPr lang="en-US" sz="2800" b="1" kern="10">
                <a:ln w="12700">
                  <a:solidFill>
                    <a:schemeClr val="tx1"/>
                  </a:solidFill>
                  <a:round/>
                  <a:headEnd/>
                  <a:tailEnd/>
                </a:ln>
                <a:effectLst>
                  <a:outerShdw blurRad="63500" dist="38099" dir="2700000" sy="50000" kx="2115830" algn="bl" rotWithShape="0">
                    <a:srgbClr val="C0C0C0">
                      <a:alpha val="80000"/>
                    </a:srgbClr>
                  </a:outerShdw>
                </a:effectLst>
                <a:latin typeface="Comic Sans MS"/>
                <a:ea typeface="Comic Sans MS"/>
                <a:cs typeface="Comic Sans MS"/>
              </a:rPr>
              <a:t>Why Paired Reading?</a:t>
            </a:r>
            <a:br>
              <a:rPr lang="en-US" sz="2800" b="1" kern="10">
                <a:ln w="12700">
                  <a:solidFill>
                    <a:schemeClr val="tx1"/>
                  </a:solidFill>
                  <a:round/>
                  <a:headEnd/>
                  <a:tailEnd/>
                </a:ln>
                <a:effectLst>
                  <a:outerShdw blurRad="63500" dist="38099" dir="2700000" sy="50000" kx="2115830" algn="bl" rotWithShape="0">
                    <a:srgbClr val="C0C0C0">
                      <a:alpha val="80000"/>
                    </a:srgbClr>
                  </a:outerShdw>
                </a:effectLst>
                <a:latin typeface="Comic Sans MS"/>
                <a:ea typeface="Comic Sans MS"/>
                <a:cs typeface="Comic Sans MS"/>
              </a:rPr>
            </a:br>
            <a:endParaRPr lang="en-US" sz="2800"/>
          </a:p>
        </p:txBody>
      </p:sp>
      <p:sp>
        <p:nvSpPr>
          <p:cNvPr id="3" name="Content Placeholder 2"/>
          <p:cNvSpPr>
            <a:spLocks noGrp="1"/>
          </p:cNvSpPr>
          <p:nvPr>
            <p:ph idx="1"/>
          </p:nvPr>
        </p:nvSpPr>
        <p:spPr>
          <a:xfrm>
            <a:off x="657519" y="2533476"/>
            <a:ext cx="3448310" cy="3447832"/>
          </a:xfrm>
        </p:spPr>
        <p:txBody>
          <a:bodyPr anchor="t">
            <a:normAutofit/>
          </a:bodyPr>
          <a:lstStyle/>
          <a:p>
            <a:r>
              <a:rPr lang="en-GB" sz="1700"/>
              <a:t>Paired reading is a simple but effective technique for helping all readers to increase their reading fluency and accuracy in text.</a:t>
            </a:r>
          </a:p>
          <a:p>
            <a:pPr marL="0" indent="0">
              <a:buNone/>
            </a:pPr>
            <a:endParaRPr lang="en-US" sz="1700"/>
          </a:p>
        </p:txBody>
      </p:sp>
      <p:pic>
        <p:nvPicPr>
          <p:cNvPr id="4" name="Picture 3"/>
          <p:cNvPicPr>
            <a:picLocks noChangeAspect="1"/>
          </p:cNvPicPr>
          <p:nvPr/>
        </p:nvPicPr>
        <p:blipFill>
          <a:blip r:embed="rId2"/>
          <a:stretch>
            <a:fillRect/>
          </a:stretch>
        </p:blipFill>
        <p:spPr>
          <a:xfrm>
            <a:off x="4572000" y="2368725"/>
            <a:ext cx="3989297" cy="2045467"/>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062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416" y="4883544"/>
            <a:ext cx="2907065" cy="1556907"/>
          </a:xfrm>
        </p:spPr>
        <p:txBody>
          <a:bodyPr vert="horz" lIns="91440" tIns="45720" rIns="91440" bIns="45720" rtlCol="0" anchor="ctr">
            <a:normAutofit/>
          </a:bodyPr>
          <a:lstStyle/>
          <a:p>
            <a:pPr algn="l" defTabSz="914400">
              <a:lnSpc>
                <a:spcPct val="90000"/>
              </a:lnSpc>
            </a:pPr>
            <a:r>
              <a:rPr lang="en-US" sz="2800" kern="1200">
                <a:solidFill>
                  <a:schemeClr val="tx1"/>
                </a:solidFill>
                <a:latin typeface="+mj-lt"/>
                <a:ea typeface="+mj-ea"/>
                <a:cs typeface="+mj-cs"/>
              </a:rPr>
              <a:t>What are the advantages?</a:t>
            </a: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00623" y="4633494"/>
            <a:ext cx="3192462" cy="369332"/>
          </a:xfrm>
          <a:prstGeom prst="rect">
            <a:avLst/>
          </a:prstGeom>
          <a:noFill/>
        </p:spPr>
        <p:txBody>
          <a:bodyPr wrap="square" rtlCol="0">
            <a:spAutoFit/>
          </a:bodyPr>
          <a:lstStyle/>
          <a:p>
            <a:endParaRPr lang="en-US" dirty="0"/>
          </a:p>
        </p:txBody>
      </p:sp>
      <p:sp>
        <p:nvSpPr>
          <p:cNvPr id="3" name="Content Placeholder 2"/>
          <p:cNvSpPr>
            <a:spLocks/>
          </p:cNvSpPr>
          <p:nvPr/>
        </p:nvSpPr>
        <p:spPr>
          <a:xfrm>
            <a:off x="1265960" y="364142"/>
            <a:ext cx="3280170" cy="3676008"/>
          </a:xfrm>
          <a:prstGeom prst="rect">
            <a:avLst/>
          </a:prstGeom>
        </p:spPr>
        <p:txBody>
          <a:bodyPr>
            <a:normAutofit/>
          </a:bodyPr>
          <a:lstStyle/>
          <a:p>
            <a:pPr defTabSz="370332">
              <a:spcAft>
                <a:spcPts val="600"/>
              </a:spcAft>
            </a:pPr>
            <a:r>
              <a:rPr lang="en-GB" sz="1458" kern="1200">
                <a:solidFill>
                  <a:schemeClr val="tx1"/>
                </a:solidFill>
                <a:latin typeface="+mn-lt"/>
                <a:ea typeface="+mn-ea"/>
                <a:cs typeface="+mn-cs"/>
              </a:rPr>
              <a:t>Increased enthusiasm: children are encouraged to pursue their own interests in reading material. </a:t>
            </a:r>
          </a:p>
          <a:p>
            <a:pPr defTabSz="370332">
              <a:spcAft>
                <a:spcPts val="600"/>
              </a:spcAft>
            </a:pPr>
            <a:r>
              <a:rPr lang="en-GB" sz="1458" kern="1200">
                <a:solidFill>
                  <a:schemeClr val="tx1"/>
                </a:solidFill>
                <a:latin typeface="+mn-lt"/>
                <a:ea typeface="+mn-ea"/>
                <a:cs typeface="+mn-cs"/>
              </a:rPr>
              <a:t>Lots of praise: pupils are told when they are doing well, instead of only errors being highlighted. </a:t>
            </a:r>
          </a:p>
          <a:p>
            <a:pPr defTabSz="370332">
              <a:spcAft>
                <a:spcPts val="600"/>
              </a:spcAft>
            </a:pPr>
            <a:r>
              <a:rPr lang="en-GB" sz="1458" kern="1200">
                <a:solidFill>
                  <a:schemeClr val="tx1"/>
                </a:solidFill>
                <a:latin typeface="+mn-lt"/>
                <a:ea typeface="+mn-ea"/>
                <a:cs typeface="+mn-cs"/>
              </a:rPr>
              <a:t>Emphasis of understanding: not just mechanically reading, but getting the meaning out of the words on the page. </a:t>
            </a:r>
          </a:p>
          <a:p>
            <a:pPr defTabSz="370332">
              <a:spcAft>
                <a:spcPts val="600"/>
              </a:spcAft>
            </a:pPr>
            <a:r>
              <a:rPr lang="en-GB" sz="1458" kern="1200">
                <a:solidFill>
                  <a:schemeClr val="tx1"/>
                </a:solidFill>
                <a:latin typeface="+mn-lt"/>
                <a:ea typeface="+mn-ea"/>
                <a:cs typeface="+mn-cs"/>
              </a:rPr>
              <a:t>No failure: it is impossible not to get a word right within 5 seconds or so. With paired reading it is easier for children to make sensible guesses at new words, based on the meaning of the surrounding words. </a:t>
            </a:r>
            <a:endParaRPr lang="en-US"/>
          </a:p>
        </p:txBody>
      </p:sp>
      <p:sp>
        <p:nvSpPr>
          <p:cNvPr id="4" name="Content Placeholder 3"/>
          <p:cNvSpPr>
            <a:spLocks/>
          </p:cNvSpPr>
          <p:nvPr/>
        </p:nvSpPr>
        <p:spPr>
          <a:xfrm>
            <a:off x="4669909" y="364142"/>
            <a:ext cx="3280170" cy="3676008"/>
          </a:xfrm>
          <a:prstGeom prst="rect">
            <a:avLst/>
          </a:prstGeom>
        </p:spPr>
        <p:txBody>
          <a:bodyPr>
            <a:normAutofit/>
          </a:bodyPr>
          <a:lstStyle/>
          <a:p>
            <a:pPr defTabSz="370332">
              <a:spcAft>
                <a:spcPts val="600"/>
              </a:spcAft>
            </a:pPr>
            <a:r>
              <a:rPr lang="en-GB" sz="1458" kern="1200">
                <a:solidFill>
                  <a:schemeClr val="tx1"/>
                </a:solidFill>
                <a:latin typeface="+mn-lt"/>
                <a:ea typeface="+mn-ea"/>
                <a:cs typeface="+mn-cs"/>
              </a:rPr>
              <a:t>Children are encouraged to read with expression and the right pacing. </a:t>
            </a:r>
          </a:p>
          <a:p>
            <a:pPr defTabSz="370332">
              <a:spcAft>
                <a:spcPts val="600"/>
              </a:spcAft>
            </a:pPr>
            <a:r>
              <a:rPr lang="en-GB" sz="1458" kern="1200">
                <a:solidFill>
                  <a:schemeClr val="tx1"/>
                </a:solidFill>
                <a:latin typeface="+mn-lt"/>
                <a:ea typeface="+mn-ea"/>
                <a:cs typeface="+mn-cs"/>
              </a:rPr>
              <a:t>Children are given a perfect example of how to pronounce difficult words.</a:t>
            </a:r>
          </a:p>
          <a:p>
            <a:pPr defTabSz="370332">
              <a:spcAft>
                <a:spcPts val="600"/>
              </a:spcAft>
            </a:pPr>
            <a:r>
              <a:rPr lang="en-GB" sz="1458" kern="1200">
                <a:solidFill>
                  <a:schemeClr val="tx1"/>
                </a:solidFill>
                <a:latin typeface="+mn-lt"/>
                <a:ea typeface="+mn-ea"/>
                <a:cs typeface="+mn-cs"/>
              </a:rPr>
              <a:t>There is some evidence that just giving children more attention can actually improve their reading</a:t>
            </a:r>
          </a:p>
          <a:p>
            <a:pPr>
              <a:spcAft>
                <a:spcPts val="600"/>
              </a:spcAft>
            </a:pPr>
            <a:endParaRPr lang="en-US"/>
          </a:p>
        </p:txBody>
      </p:sp>
      <p:pic>
        <p:nvPicPr>
          <p:cNvPr id="8" name="Picture 7"/>
          <p:cNvPicPr>
            <a:picLocks noChangeAspect="1"/>
          </p:cNvPicPr>
          <p:nvPr/>
        </p:nvPicPr>
        <p:blipFill>
          <a:blip r:embed="rId2"/>
          <a:stretch>
            <a:fillRect/>
          </a:stretch>
        </p:blipFill>
        <p:spPr>
          <a:xfrm>
            <a:off x="6192009" y="2424946"/>
            <a:ext cx="1519514" cy="1807189"/>
          </a:xfrm>
          <a:prstGeom prst="rect">
            <a:avLst/>
          </a:prstGeom>
        </p:spPr>
      </p:pic>
    </p:spTree>
    <p:extLst>
      <p:ext uri="{BB962C8B-B14F-4D97-AF65-F5344CB8AC3E}">
        <p14:creationId xmlns:p14="http://schemas.microsoft.com/office/powerpoint/2010/main" val="354432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Reading with a partner</a:t>
            </a:r>
            <a:endParaRPr lang="en-US" sz="47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US" sz="1900"/>
              <a:t>PAIRED READING is a very good way for a parent to help with their children’s reading. It works well with most children and their reading gets a lot better.</a:t>
            </a:r>
            <a:endParaRPr lang="en-GB" sz="1900"/>
          </a:p>
          <a:p>
            <a:r>
              <a:rPr lang="en-US" sz="1900"/>
              <a:t>Also, Paired Reading fits in very well with the teaching at school, so children don’t get mixed up. Most children really like it</a:t>
            </a:r>
          </a:p>
          <a:p>
            <a:pPr marL="0" indent="0">
              <a:buNone/>
            </a:pPr>
            <a:r>
              <a:rPr lang="en-US" sz="1900"/>
              <a:t>    – it helps them want to read.</a:t>
            </a:r>
            <a:endParaRPr lang="en-GB" sz="1900"/>
          </a:p>
          <a:p>
            <a:endParaRPr lang="en-US" sz="1900"/>
          </a:p>
        </p:txBody>
      </p:sp>
      <p:pic>
        <p:nvPicPr>
          <p:cNvPr id="4" name="Picture 3"/>
          <p:cNvPicPr>
            <a:picLocks noChangeAspect="1"/>
          </p:cNvPicPr>
          <p:nvPr/>
        </p:nvPicPr>
        <p:blipFill rotWithShape="1">
          <a:blip r:embed="rId2"/>
          <a:srcRect l="15047" r="27174" b="2"/>
          <a:stretch/>
        </p:blipFill>
        <p:spPr>
          <a:xfrm>
            <a:off x="5756743" y="2093976"/>
            <a:ext cx="2955798" cy="4096512"/>
          </a:xfrm>
          <a:prstGeom prst="rect">
            <a:avLst/>
          </a:prstGeom>
        </p:spPr>
      </p:pic>
    </p:spTree>
    <p:extLst>
      <p:ext uri="{BB962C8B-B14F-4D97-AF65-F5344CB8AC3E}">
        <p14:creationId xmlns:p14="http://schemas.microsoft.com/office/powerpoint/2010/main" val="334694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lnSpc>
                <a:spcPct val="90000"/>
              </a:lnSpc>
            </a:pPr>
            <a:r>
              <a:rPr lang="en-US" sz="4700"/>
              <a:t>WHAT YOU NEED</a:t>
            </a:r>
            <a:br>
              <a:rPr lang="en-GB" sz="4700"/>
            </a:br>
            <a:endParaRPr lang="en-US" sz="47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pPr marL="0" indent="0">
              <a:buNone/>
            </a:pPr>
            <a:r>
              <a:rPr lang="en-US" sz="1900"/>
              <a:t>Books to choose from at home, from </a:t>
            </a:r>
          </a:p>
          <a:p>
            <a:pPr marL="0" indent="0">
              <a:buNone/>
            </a:pPr>
            <a:r>
              <a:rPr lang="en-US" sz="1900"/>
              <a:t>school or the library. The child can also </a:t>
            </a:r>
          </a:p>
          <a:p>
            <a:pPr marL="0" indent="0">
              <a:buNone/>
            </a:pPr>
            <a:r>
              <a:rPr lang="en-US" sz="1900"/>
              <a:t>choose newspapers, magazines, or other items they want to read.</a:t>
            </a:r>
            <a:endParaRPr lang="en-GB" sz="1900"/>
          </a:p>
          <a:p>
            <a:pPr marL="0" indent="0">
              <a:buNone/>
            </a:pPr>
            <a:endParaRPr lang="en-US" sz="1900"/>
          </a:p>
          <a:p>
            <a:pPr marL="0" indent="0">
              <a:buNone/>
            </a:pPr>
            <a:r>
              <a:rPr lang="en-US" sz="1900"/>
              <a:t>Your child should choose the book. Children learn to read better from books they like. Don’t worry if it seems too hard. In Paired Reading you help the child through the hard bits. Your child will soon get used to picking books that aren’t too hard.</a:t>
            </a:r>
            <a:endParaRPr lang="en-GB" sz="1900"/>
          </a:p>
          <a:p>
            <a:endParaRPr lang="en-US" sz="1900"/>
          </a:p>
        </p:txBody>
      </p:sp>
      <p:pic>
        <p:nvPicPr>
          <p:cNvPr id="4" name="Picture 3"/>
          <p:cNvPicPr>
            <a:picLocks noChangeAspect="1"/>
          </p:cNvPicPr>
          <p:nvPr/>
        </p:nvPicPr>
        <p:blipFill rotWithShape="1">
          <a:blip r:embed="rId2"/>
          <a:srcRect l="7968" r="17592" b="-1"/>
          <a:stretch/>
        </p:blipFill>
        <p:spPr>
          <a:xfrm>
            <a:off x="5756743" y="2093976"/>
            <a:ext cx="2955798" cy="4096512"/>
          </a:xfrm>
          <a:prstGeom prst="rect">
            <a:avLst/>
          </a:prstGeom>
        </p:spPr>
      </p:pic>
    </p:spTree>
    <p:extLst>
      <p:ext uri="{BB962C8B-B14F-4D97-AF65-F5344CB8AC3E}">
        <p14:creationId xmlns:p14="http://schemas.microsoft.com/office/powerpoint/2010/main" val="285245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1463040"/>
            <a:ext cx="2847230" cy="2690949"/>
          </a:xfrm>
        </p:spPr>
        <p:txBody>
          <a:bodyPr anchor="t">
            <a:normAutofit/>
          </a:bodyPr>
          <a:lstStyle/>
          <a:p>
            <a:r>
              <a:rPr lang="en-US" sz="4200"/>
              <a:t>TIME</a:t>
            </a:r>
            <a:br>
              <a:rPr lang="en-GB" sz="4200"/>
            </a:br>
            <a:endParaRPr lang="en-US" sz="42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42163" y="1463039"/>
            <a:ext cx="4156790" cy="4300447"/>
          </a:xfrm>
        </p:spPr>
        <p:txBody>
          <a:bodyPr anchor="t">
            <a:normAutofit/>
          </a:bodyPr>
          <a:lstStyle/>
          <a:p>
            <a:r>
              <a:rPr lang="en-US" sz="1900"/>
              <a:t>Try very hard to do some Paired Reading nearly every day, even if only for 5 minutes. Aim for 5 days per week. Don’t do more than 15 minutes unless your child wants to carry on. Don’t make children do Paired Reading when they really want to do something else.</a:t>
            </a:r>
            <a:endParaRPr lang="en-GB" sz="1900"/>
          </a:p>
          <a:p>
            <a:endParaRPr lang="en-US" sz="1900"/>
          </a:p>
        </p:txBody>
      </p:sp>
    </p:spTree>
    <p:extLst>
      <p:ext uri="{BB962C8B-B14F-4D97-AF65-F5344CB8AC3E}">
        <p14:creationId xmlns:p14="http://schemas.microsoft.com/office/powerpoint/2010/main" val="300707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You might not always have time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dirty="0"/>
              <a:t>If parents haven’t got time to do Paired Reading 5 days a week, grandmother or grandfather or older brother or sister or even friends and </a:t>
            </a:r>
            <a:r>
              <a:rPr lang="en-US" dirty="0" err="1"/>
              <a:t>neighbours</a:t>
            </a:r>
            <a:r>
              <a:rPr lang="en-US" dirty="0"/>
              <a:t> can </a:t>
            </a:r>
            <a:r>
              <a:rPr lang="en-US" dirty="0" err="1"/>
              <a:t>help.They</a:t>
            </a:r>
            <a:r>
              <a:rPr lang="en-US" dirty="0"/>
              <a:t> must all do Paired Reading in just the same way, though, or the child will get mixed up.</a:t>
            </a:r>
            <a:endParaRPr lang="en-GB" dirty="0"/>
          </a:p>
          <a:p>
            <a:endParaRPr lang="en-US" dirty="0"/>
          </a:p>
        </p:txBody>
      </p:sp>
    </p:spTree>
    <p:extLst>
      <p:ext uri="{BB962C8B-B14F-4D97-AF65-F5344CB8AC3E}">
        <p14:creationId xmlns:p14="http://schemas.microsoft.com/office/powerpoint/2010/main" val="29033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421221" y="479493"/>
            <a:ext cx="4094129" cy="1325563"/>
          </a:xfrm>
        </p:spPr>
        <p:txBody>
          <a:bodyPr>
            <a:normAutofit/>
          </a:bodyPr>
          <a:lstStyle/>
          <a:p>
            <a:pPr>
              <a:lnSpc>
                <a:spcPct val="90000"/>
              </a:lnSpc>
            </a:pPr>
            <a:r>
              <a:rPr lang="en-US" dirty="0"/>
              <a:t>PLACE</a:t>
            </a:r>
            <a:br>
              <a:rPr lang="en-GB" dirty="0"/>
            </a:br>
            <a:endParaRPr lang="en-US"/>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527386" y="2151954"/>
            <a:ext cx="3583036" cy="238434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4421221" y="1984443"/>
            <a:ext cx="4094129" cy="4192520"/>
          </a:xfrm>
        </p:spPr>
        <p:txBody>
          <a:bodyPr>
            <a:normAutofit/>
          </a:bodyPr>
          <a:lstStyle/>
          <a:p>
            <a:pPr marL="0" indent="0">
              <a:lnSpc>
                <a:spcPct val="90000"/>
              </a:lnSpc>
              <a:buNone/>
            </a:pPr>
            <a:r>
              <a:rPr lang="en-US" sz="2200"/>
              <a:t>Try to find a place that’s quiet. Children can’t read when it’s noisy, or when there’s lots going on. Get away from the TV, or turn it off.</a:t>
            </a:r>
            <a:endParaRPr lang="en-GB" sz="2200"/>
          </a:p>
          <a:p>
            <a:pPr marL="0" indent="0">
              <a:lnSpc>
                <a:spcPct val="90000"/>
              </a:lnSpc>
              <a:buNone/>
            </a:pPr>
            <a:r>
              <a:rPr lang="en-US" sz="2200"/>
              <a:t>Try to find a place that’s comfy. If you’re not comfortable, you’ll both be</a:t>
            </a:r>
            <a:r>
              <a:rPr lang="en-GB" sz="2200"/>
              <a:t> </a:t>
            </a:r>
            <a:r>
              <a:rPr lang="en-US" sz="2200"/>
              <a:t>shifting about. Then you won’t be able to look </a:t>
            </a:r>
          </a:p>
          <a:p>
            <a:pPr marL="0" indent="0">
              <a:lnSpc>
                <a:spcPct val="90000"/>
              </a:lnSpc>
              <a:buNone/>
            </a:pPr>
            <a:r>
              <a:rPr lang="en-US" sz="2200"/>
              <a:t>at the book carefully </a:t>
            </a:r>
          </a:p>
          <a:p>
            <a:pPr marL="0" indent="0">
              <a:lnSpc>
                <a:spcPct val="90000"/>
              </a:lnSpc>
              <a:buNone/>
            </a:pPr>
            <a:r>
              <a:rPr lang="en-US" sz="2200"/>
              <a:t>together.</a:t>
            </a:r>
            <a:endParaRPr lang="en-GB" sz="2200"/>
          </a:p>
          <a:p>
            <a:pPr>
              <a:lnSpc>
                <a:spcPct val="90000"/>
              </a:lnSpc>
            </a:pPr>
            <a:endParaRPr lang="en-US" sz="2200"/>
          </a:p>
        </p:txBody>
      </p:sp>
    </p:spTree>
    <p:extLst>
      <p:ext uri="{BB962C8B-B14F-4D97-AF65-F5344CB8AC3E}">
        <p14:creationId xmlns:p14="http://schemas.microsoft.com/office/powerpoint/2010/main" val="230254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45810"/>
            <a:ext cx="3840421" cy="1325563"/>
          </a:xfrm>
        </p:spPr>
        <p:txBody>
          <a:bodyPr>
            <a:normAutofit/>
          </a:bodyPr>
          <a:lstStyle/>
          <a:p>
            <a:r>
              <a:rPr lang="en-US" dirty="0"/>
              <a:t>Get close </a:t>
            </a:r>
          </a:p>
        </p:txBody>
      </p:sp>
      <p:sp>
        <p:nvSpPr>
          <p:cNvPr id="3" name="Content Placeholder 2"/>
          <p:cNvSpPr>
            <a:spLocks noGrp="1"/>
          </p:cNvSpPr>
          <p:nvPr>
            <p:ph idx="1"/>
          </p:nvPr>
        </p:nvSpPr>
        <p:spPr>
          <a:xfrm>
            <a:off x="628650" y="1825625"/>
            <a:ext cx="3819146" cy="4351338"/>
          </a:xfrm>
        </p:spPr>
        <p:txBody>
          <a:bodyPr>
            <a:normAutofit/>
          </a:bodyPr>
          <a:lstStyle/>
          <a:p>
            <a:pPr marL="0" indent="0">
              <a:buNone/>
            </a:pPr>
            <a:endParaRPr lang="en-US" dirty="0"/>
          </a:p>
          <a:p>
            <a:pPr marL="0" indent="0">
              <a:buNone/>
            </a:pPr>
            <a:r>
              <a:rPr lang="en-US" dirty="0"/>
              <a:t>Reading together can be very warm and snuggly. You both need to be able to see the book easily.</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2"/>
          <a:srcRect l="15109" r="44437" b="2"/>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p:cNvPicPr>
            <a:picLocks noChangeAspect="1"/>
          </p:cNvPicPr>
          <p:nvPr/>
        </p:nvPicPr>
        <p:blipFill rotWithShape="1">
          <a:blip r:embed="rId3"/>
          <a:srcRect l="13119" r="28699" b="2"/>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35857687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TotalTime>
  <Words>1435</Words>
  <Application>Microsoft Office PowerPoint</Application>
  <PresentationFormat>On-screen Show (4:3)</PresentationFormat>
  <Paragraphs>67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 Good Shepherd Primary &amp; Nursery School Paired Reading  </vt:lpstr>
      <vt:lpstr>Why Paired Reading? </vt:lpstr>
      <vt:lpstr>What are the advantages? </vt:lpstr>
      <vt:lpstr>Reading with a partner</vt:lpstr>
      <vt:lpstr>WHAT YOU NEED </vt:lpstr>
      <vt:lpstr>TIME </vt:lpstr>
      <vt:lpstr>You might not always have time</vt:lpstr>
      <vt:lpstr>PLACE </vt:lpstr>
      <vt:lpstr>Get close </vt:lpstr>
      <vt:lpstr>NEW WAYS OF HELPING </vt:lpstr>
      <vt:lpstr>And…...</vt:lpstr>
      <vt:lpstr>Pointing at words.  The answer is “yes” or “no”.  </vt:lpstr>
      <vt:lpstr>Paired Reading Diary </vt:lpstr>
      <vt:lpstr>HOW TO DO IT </vt:lpstr>
      <vt:lpstr>And….</vt:lpstr>
      <vt:lpstr>Reading Alone </vt:lpstr>
      <vt:lpstr>Taking turns</vt:lpstr>
      <vt:lpstr>Be clear with your child</vt:lpstr>
      <vt:lpstr>Enjoy this special time with your child</vt:lpstr>
    </vt:vector>
  </TitlesOfParts>
  <Company>DENI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Finlough’s Primary School Paired Reading</dc:title>
  <dc:creator>Catherine Wegwermer</dc:creator>
  <cp:lastModifiedBy>S McCafferty</cp:lastModifiedBy>
  <cp:revision>13</cp:revision>
  <dcterms:created xsi:type="dcterms:W3CDTF">2019-09-26T18:39:09Z</dcterms:created>
  <dcterms:modified xsi:type="dcterms:W3CDTF">2024-01-31T13:32:53Z</dcterms:modified>
</cp:coreProperties>
</file>